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7" r:id="rId2"/>
    <p:sldMasterId id="2147483659" r:id="rId3"/>
    <p:sldMasterId id="2147483661" r:id="rId4"/>
  </p:sldMasterIdLst>
  <p:notesMasterIdLst>
    <p:notesMasterId r:id="rId21"/>
  </p:notesMasterIdLst>
  <p:sldIdLst>
    <p:sldId id="256" r:id="rId5"/>
    <p:sldId id="257" r:id="rId6"/>
    <p:sldId id="272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794500" cy="9925050"/>
  <p:embeddedFontLst>
    <p:embeddedFont>
      <p:font typeface="Playfair Display" panose="020B0604020202020204" charset="0"/>
      <p:regular r:id="rId22"/>
      <p:bold r:id="rId23"/>
      <p:italic r:id="rId24"/>
      <p:boldItalic r:id="rId25"/>
    </p:embeddedFont>
    <p:embeddedFont>
      <p:font typeface="Candara" panose="020E0502030303020204" pitchFamily="34" charset="0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Montserrat" panose="020B0604020202020204" charset="0"/>
      <p:regular r:id="rId36"/>
      <p:bold r:id="rId37"/>
      <p:italic r:id="rId38"/>
      <p:boldItalic r:id="rId39"/>
    </p:embeddedFont>
    <p:embeddedFont>
      <p:font typeface="Montserrat Black" panose="020B0604020202020204" charset="0"/>
      <p:bold r:id="rId40"/>
      <p:boldItalic r:id="rId41"/>
    </p:embeddedFont>
    <p:embeddedFont>
      <p:font typeface="Constantia" panose="02030602050306030303" pitchFamily="18" charset="0"/>
      <p:regular r:id="rId42"/>
      <p:bold r:id="rId43"/>
      <p:italic r:id="rId44"/>
      <p:boldItalic r:id="rId45"/>
    </p:embeddedFont>
    <p:embeddedFont>
      <p:font typeface="Poppins" panose="020B0604020202020204" charset="0"/>
      <p:regular r:id="rId46"/>
      <p:bold r:id="rId47"/>
      <p:italic r:id="rId48"/>
      <p:boldItalic r:id="rId49"/>
    </p:embeddedFont>
    <p:embeddedFont>
      <p:font typeface="Poppins Light" panose="020B0604020202020204" charset="0"/>
      <p:regular r:id="rId50"/>
      <p:bold r:id="rId51"/>
      <p:italic r:id="rId52"/>
      <p:boldItalic r:id="rId53"/>
    </p:embeddedFont>
    <p:embeddedFont>
      <p:font typeface="Roboto" panose="020B0604020202020204" charset="0"/>
      <p:regular r:id="rId54"/>
      <p:bold r:id="rId55"/>
      <p:italic r:id="rId56"/>
      <p:boldItalic r:id="rId57"/>
    </p:embeddedFont>
    <p:embeddedFont>
      <p:font typeface="Poppins ExtraLight" panose="020B0604020202020204" charset="0"/>
      <p:regular r:id="rId58"/>
      <p:bold r:id="rId59"/>
      <p:italic r:id="rId60"/>
      <p:boldItalic r:id="rId61"/>
    </p:embeddedFont>
    <p:embeddedFont>
      <p:font typeface="Dancing Script" panose="020B0604020202020204" charset="0"/>
      <p:regular r:id="rId62"/>
      <p:bold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000000"/>
          </p15:clr>
        </p15:guide>
        <p15:guide id="2" pos="2140">
          <p15:clr>
            <a:srgbClr val="000000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5" roundtripDataSignature="AMtx7mj/w/kOp48If7+HdcqX6us9AaD0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5DB37D-BEA3-4717-A8F0-732A15246EA3}">
  <a:tblStyle styleId="{525DB37D-BEA3-4717-A8F0-732A15246E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font" Target="fonts/font26.fntdata"/><Relationship Id="rId50" Type="http://schemas.openxmlformats.org/officeDocument/2006/relationships/font" Target="fonts/font29.fntdata"/><Relationship Id="rId55" Type="http://schemas.openxmlformats.org/officeDocument/2006/relationships/font" Target="fonts/font34.fntdata"/><Relationship Id="rId63" Type="http://schemas.openxmlformats.org/officeDocument/2006/relationships/font" Target="fonts/font42.fntdata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8.fntdata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3" Type="http://schemas.openxmlformats.org/officeDocument/2006/relationships/font" Target="fonts/font32.fntdata"/><Relationship Id="rId58" Type="http://schemas.openxmlformats.org/officeDocument/2006/relationships/font" Target="fonts/font37.fntdata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font" Target="fonts/font40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font" Target="fonts/font27.fntdata"/><Relationship Id="rId56" Type="http://schemas.openxmlformats.org/officeDocument/2006/relationships/font" Target="fonts/font35.fntdata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3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59" Type="http://schemas.openxmlformats.org/officeDocument/2006/relationships/font" Target="fonts/font38.fntdata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20.fntdata"/><Relationship Id="rId54" Type="http://schemas.openxmlformats.org/officeDocument/2006/relationships/font" Target="fonts/font33.fntdata"/><Relationship Id="rId62" Type="http://schemas.openxmlformats.org/officeDocument/2006/relationships/font" Target="fonts/font4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font" Target="fonts/font28.fntdata"/><Relationship Id="rId57" Type="http://schemas.openxmlformats.org/officeDocument/2006/relationships/font" Target="fonts/font36.fntdata"/><Relationship Id="rId10" Type="http://schemas.openxmlformats.org/officeDocument/2006/relationships/slide" Target="slides/slide6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52" Type="http://schemas.openxmlformats.org/officeDocument/2006/relationships/font" Target="fonts/font31.fntdata"/><Relationship Id="rId60" Type="http://schemas.openxmlformats.org/officeDocument/2006/relationships/font" Target="fonts/font39.fntdata"/><Relationship Id="rId65" Type="http://customschemas.google.com/relationships/presentationmetadata" Target="meta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7"/>
            <a:ext cx="4964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15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6828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1575" cy="44656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6085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9f49621e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9f49621e3f_0_0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1500" cy="4465500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29f49621e3f_0_0:notes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4800" cy="496800"/>
          </a:xfrm>
          <a:prstGeom prst="rect">
            <a:avLst/>
          </a:prstGeom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6397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f49621e3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f49621e3f_0_8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1500" cy="4465500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29f49621e3f_0_8:notes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4800" cy="496800"/>
          </a:xfrm>
          <a:prstGeom prst="rect">
            <a:avLst/>
          </a:prstGeom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795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1575" cy="44656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893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1575" cy="44656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3477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/>
          <p:nvPr/>
        </p:nvSpPr>
        <p:spPr>
          <a:xfrm>
            <a:off x="3849687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/>
          </a:p>
        </p:txBody>
      </p:sp>
      <p:sp>
        <p:nvSpPr>
          <p:cNvPr id="227" name="Google Shape;2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28" name="Google Shape;228;p12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1575" cy="44656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2892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1575" cy="44656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7290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1575" cy="44656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5677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1575" cy="44656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4754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15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/>
          <p:cNvSpPr txBox="1"/>
          <p:nvPr/>
        </p:nvSpPr>
        <p:spPr>
          <a:xfrm>
            <a:off x="3849687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2349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1575" cy="44656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6921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1575" cy="44656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7082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/>
          <p:nvPr/>
        </p:nvSpPr>
        <p:spPr>
          <a:xfrm>
            <a:off x="3849687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1575" cy="44656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25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1575" cy="44656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562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1575" cy="4465637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4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5218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sz="5600" b="1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magine con didascalia" type="picTx">
  <p:cSld name="PICTURE_WITH_CAPTION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9"/>
          <p:cNvSpPr>
            <a:spLocks noGrp="1"/>
          </p:cNvSpPr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 rot="5400000">
            <a:off x="5052219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1"/>
          </p:nvPr>
        </p:nvSpPr>
        <p:spPr>
          <a:xfrm rot="5400000">
            <a:off x="861219" y="510382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body" idx="1"/>
          </p:nvPr>
        </p:nvSpPr>
        <p:spPr>
          <a:xfrm rot="5400000">
            <a:off x="2377281" y="15081"/>
            <a:ext cx="4389437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5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-9525" y="-7937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15"/>
          <p:cNvSpPr/>
          <p:nvPr/>
        </p:nvSpPr>
        <p:spPr>
          <a:xfrm>
            <a:off x="4381500" y="-7937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15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17;p15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18" name="Google Shape;18;p15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imes New Roman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" name="Google Shape;19;p15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imes New Roman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4"/>
          <p:cNvSpPr/>
          <p:nvPr/>
        </p:nvSpPr>
        <p:spPr>
          <a:xfrm>
            <a:off x="-9525" y="-7937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24"/>
          <p:cNvSpPr/>
          <p:nvPr/>
        </p:nvSpPr>
        <p:spPr>
          <a:xfrm>
            <a:off x="4381500" y="-7937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3" name="Google Shape;73;p24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74" name="Google Shape;74;p24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imes New Roman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5" name="Google Shape;75;p24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imes New Roman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76" name="Google Shape;76;p24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6"/>
          <p:cNvSpPr/>
          <p:nvPr/>
        </p:nvSpPr>
        <p:spPr>
          <a:xfrm>
            <a:off x="-9525" y="-7937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26"/>
          <p:cNvSpPr/>
          <p:nvPr/>
        </p:nvSpPr>
        <p:spPr>
          <a:xfrm>
            <a:off x="4381500" y="-7937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0" name="Google Shape;90;p26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91" name="Google Shape;91;p26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imes New Roman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" name="Google Shape;92;p26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imes New Roman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Times New Roman"/>
              <a:buNone/>
              <a:defRPr sz="1200" b="0" i="0" u="none">
                <a:solidFill>
                  <a:srgbClr val="D1EA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/>
          <p:nvPr/>
        </p:nvSpPr>
        <p:spPr>
          <a:xfrm rot="-10380000" flipH="1">
            <a:off x="3165475" y="1108075"/>
            <a:ext cx="5257800" cy="4114800"/>
          </a:xfrm>
          <a:custGeom>
            <a:avLst/>
            <a:gdLst/>
            <a:ahLst/>
            <a:cxnLst/>
            <a:rect l="l" t="t" r="r" b="b"/>
            <a:pathLst>
              <a:path w="5257800" h="4114800" extrusionOk="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499" dir="7500041" sx="98500" sy="100079" kx="98485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28"/>
          <p:cNvSpPr/>
          <p:nvPr/>
        </p:nvSpPr>
        <p:spPr>
          <a:xfrm rot="-10380000" flipH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63500" dist="6350" dir="12899787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28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28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8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Times New Roman"/>
              <a:buNone/>
              <a:defRPr sz="1200" b="0" i="0" u="non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"/>
          <p:cNvSpPr/>
          <p:nvPr/>
        </p:nvSpPr>
        <p:spPr>
          <a:xfrm>
            <a:off x="345489" y="5929330"/>
            <a:ext cx="82835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BENVENUTI ALL’OPEN DAY 2022</a:t>
            </a:r>
            <a:endParaRPr/>
          </a:p>
        </p:txBody>
      </p:sp>
      <p:sp>
        <p:nvSpPr>
          <p:cNvPr id="127" name="Google Shape;127;p1"/>
          <p:cNvSpPr txBox="1"/>
          <p:nvPr/>
        </p:nvSpPr>
        <p:spPr>
          <a:xfrm>
            <a:off x="1096962" y="777875"/>
            <a:ext cx="67643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2EC2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392EC2"/>
                </a:solidFill>
                <a:latin typeface="Arial"/>
                <a:ea typeface="Arial"/>
                <a:cs typeface="Arial"/>
                <a:sym typeface="Arial"/>
              </a:rPr>
              <a:t>Scuola Primaria “G. Carducci” di Buguggiate</a:t>
            </a:r>
            <a:endParaRPr/>
          </a:p>
        </p:txBody>
      </p:sp>
      <p:sp>
        <p:nvSpPr>
          <p:cNvPr id="128" name="Google Shape;128;p1" descr="blob:https://web.whatsapp.com/24a47608-7a74-4475-bb91-1a943dc0b167"/>
          <p:cNvSpPr txBox="1"/>
          <p:nvPr/>
        </p:nvSpPr>
        <p:spPr>
          <a:xfrm>
            <a:off x="13652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1" descr="blob:https://web.whatsapp.com/24a47608-7a74-4475-bb91-1a943dc0b167"/>
          <p:cNvSpPr txBox="1"/>
          <p:nvPr/>
        </p:nvSpPr>
        <p:spPr>
          <a:xfrm>
            <a:off x="441325" y="1603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89" y="2006818"/>
            <a:ext cx="8492514" cy="4041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/>
          <p:nvPr/>
        </p:nvSpPr>
        <p:spPr>
          <a:xfrm>
            <a:off x="500062" y="928687"/>
            <a:ext cx="8072437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2EC2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392EC2"/>
                </a:solidFill>
                <a:latin typeface="Arial"/>
                <a:ea typeface="Arial"/>
                <a:cs typeface="Arial"/>
                <a:sym typeface="Arial"/>
              </a:rPr>
              <a:t>LA COLLABORAZIONE CON IL COMUNE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nostra Scuola può contare sul Comune di Buguggiate che, con i suoi servizi, le attività e con il Piano di Diritto allo Studio, sostiene e accompagna le famiglie e la crescita dei bambini e delle bambine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2EC2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392EC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Pre-scuola attivo dal lunedì al venerdì 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Doposcuola attivo dal lunedì al venerdì 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Servizio Mensa attivo dal lunedì al venerdì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Educatrice a supporto del progetto “Il grillo parlante”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Finanziamenti di attività e progetti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9f49621e3f_0_0"/>
          <p:cNvSpPr/>
          <p:nvPr/>
        </p:nvSpPr>
        <p:spPr>
          <a:xfrm>
            <a:off x="0" y="3826400"/>
            <a:ext cx="9144000" cy="227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g29f49621e3f_0_0"/>
          <p:cNvPicPr preferRelativeResize="0"/>
          <p:nvPr/>
        </p:nvPicPr>
        <p:blipFill rotWithShape="1">
          <a:blip r:embed="rId3">
            <a:alphaModFix/>
          </a:blip>
          <a:srcRect t="3671" b="963"/>
          <a:stretch/>
        </p:blipFill>
        <p:spPr>
          <a:xfrm>
            <a:off x="4662345" y="1125122"/>
            <a:ext cx="4208702" cy="535290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29f49621e3f_0_0"/>
          <p:cNvSpPr txBox="1"/>
          <p:nvPr/>
        </p:nvSpPr>
        <p:spPr>
          <a:xfrm>
            <a:off x="-117402" y="2810600"/>
            <a:ext cx="4671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en-US" sz="5600" b="1" i="0" u="none" strike="noStrike" cap="none" dirty="0">
                <a:solidFill>
                  <a:srgbClr val="0079AF"/>
                </a:solidFill>
                <a:latin typeface="+mn-lt"/>
                <a:ea typeface="Poppins"/>
                <a:cs typeface="Poppins"/>
                <a:sym typeface="Poppins"/>
              </a:rPr>
              <a:t>Chi </a:t>
            </a:r>
            <a:r>
              <a:rPr lang="en-US" sz="5600" b="0" i="0" u="none" strike="noStrike" cap="none" dirty="0" err="1">
                <a:solidFill>
                  <a:srgbClr val="0079AF"/>
                </a:solidFill>
                <a:latin typeface="+mn-lt"/>
                <a:ea typeface="Poppins ExtraLight"/>
                <a:cs typeface="Poppins ExtraLight"/>
                <a:sym typeface="Poppins ExtraLight"/>
              </a:rPr>
              <a:t>siamo</a:t>
            </a:r>
            <a:endParaRPr sz="8000" b="0" i="0" u="none" strike="noStrike" cap="none" dirty="0">
              <a:solidFill>
                <a:srgbClr val="0079AF"/>
              </a:solidFill>
              <a:latin typeface="+mn-lt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96" name="Google Shape;196;g29f49621e3f_0_0"/>
          <p:cNvSpPr/>
          <p:nvPr/>
        </p:nvSpPr>
        <p:spPr>
          <a:xfrm>
            <a:off x="99650" y="4289900"/>
            <a:ext cx="4345800" cy="13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Accento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è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una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cooperativa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sociale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che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offre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soluzioni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innovative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nell’ambito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dei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servizi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educativi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culturali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  <a:endParaRPr sz="1200" b="0" i="0" u="none" strike="noStrike" cap="none" dirty="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È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una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realtà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che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mette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a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disposizione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strumenti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conoscenze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consolidate in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oltre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20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anni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di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esperienza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, per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rispondere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alle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esigenze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di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benessere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di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crescita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di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persone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famiglie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gruppi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1200" b="0" i="0" u="none" strike="noStrike" cap="none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organizzazioni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  <a:endParaRPr sz="1200" b="0" i="0" u="none" strike="noStrike" cap="none" dirty="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97" name="Google Shape;197;g29f49621e3f_0_0"/>
          <p:cNvSpPr txBox="1"/>
          <p:nvPr/>
        </p:nvSpPr>
        <p:spPr>
          <a:xfrm>
            <a:off x="288978" y="1102520"/>
            <a:ext cx="2766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13338"/>
                </a:solidFill>
                <a:latin typeface="Poppins ExtraLight"/>
                <a:ea typeface="Poppins ExtraLight"/>
                <a:cs typeface="Poppins ExtraLight"/>
                <a:sym typeface="Poppins ExtraLight"/>
              </a:rPr>
              <a:t>SOCIETÀ COOPERATIVA SOCIALE</a:t>
            </a:r>
            <a:endParaRPr sz="1400" b="0" i="0" u="none" strike="noStrike" cap="none">
              <a:solidFill>
                <a:srgbClr val="F13338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F13338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8" name="Google Shape;198;g29f49621e3f_0_0"/>
          <p:cNvSpPr txBox="1"/>
          <p:nvPr/>
        </p:nvSpPr>
        <p:spPr>
          <a:xfrm>
            <a:off x="206175" y="372375"/>
            <a:ext cx="3736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925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 dirty="0" err="1">
                <a:solidFill>
                  <a:srgbClr val="F13338"/>
                </a:solidFill>
                <a:latin typeface="Poppins ExtraLight"/>
                <a:ea typeface="Poppins ExtraLight"/>
                <a:cs typeface="Poppins ExtraLight"/>
                <a:sym typeface="Poppins ExtraLight"/>
              </a:rPr>
              <a:t>Accento</a:t>
            </a:r>
            <a:endParaRPr sz="5400" b="0" i="0" u="none" strike="noStrike" cap="none" dirty="0">
              <a:solidFill>
                <a:srgbClr val="F13338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199" name="Google Shape;199;g29f49621e3f_0_0"/>
          <p:cNvSpPr txBox="1"/>
          <p:nvPr/>
        </p:nvSpPr>
        <p:spPr>
          <a:xfrm>
            <a:off x="206164" y="6478015"/>
            <a:ext cx="2807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F13338"/>
                </a:solidFill>
                <a:latin typeface="Poppins"/>
                <a:ea typeface="Poppins"/>
                <a:cs typeface="Poppins"/>
                <a:sym typeface="Poppins"/>
              </a:rPr>
              <a:t>WWW.COOPACCENTO.IT</a:t>
            </a:r>
            <a:endParaRPr sz="1100" b="0" i="0" u="none" strike="noStrike" cap="none">
              <a:solidFill>
                <a:srgbClr val="F133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9f49621e3f_0_8"/>
          <p:cNvSpPr/>
          <p:nvPr/>
        </p:nvSpPr>
        <p:spPr>
          <a:xfrm>
            <a:off x="0" y="4141225"/>
            <a:ext cx="9144000" cy="228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29f49621e3f_0_8"/>
          <p:cNvSpPr txBox="1"/>
          <p:nvPr/>
        </p:nvSpPr>
        <p:spPr>
          <a:xfrm>
            <a:off x="178564" y="6541190"/>
            <a:ext cx="2807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F13338"/>
                </a:solidFill>
                <a:latin typeface="Poppins"/>
                <a:ea typeface="Poppins"/>
                <a:cs typeface="Poppins"/>
                <a:sym typeface="Poppins"/>
              </a:rPr>
              <a:t>WWW.COOPACCENTO.IT</a:t>
            </a:r>
            <a:endParaRPr sz="1100" b="0" i="0" u="none" strike="noStrike" cap="none">
              <a:solidFill>
                <a:srgbClr val="F133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g29f49621e3f_0_8"/>
          <p:cNvSpPr txBox="1"/>
          <p:nvPr/>
        </p:nvSpPr>
        <p:spPr>
          <a:xfrm>
            <a:off x="4572000" y="4489825"/>
            <a:ext cx="42366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mira a costruire esperienze di senso e significato, condividendo obiettivi e strategie con il gruppo di lavoro (insegnanti di sostegno, insegnanti curriculari, educatori).</a:t>
            </a:r>
            <a:endParaRPr sz="13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Lo spazio compiti e l’esperienza laboratoriale proposti al doposcuola sono pensati e progettati in sinergia con il mattino.</a:t>
            </a:r>
            <a:endParaRPr sz="13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08" name="Google Shape;208;g29f49621e3f_0_8"/>
          <p:cNvSpPr txBox="1"/>
          <p:nvPr/>
        </p:nvSpPr>
        <p:spPr>
          <a:xfrm>
            <a:off x="537350" y="4354375"/>
            <a:ext cx="3176700" cy="18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14.00-14.30  </a:t>
            </a:r>
            <a:r>
              <a:rPr lang="en-US" sz="1200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Accoglienza</a:t>
            </a:r>
            <a:r>
              <a:rPr lang="en-US" sz="12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1200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assemblea</a:t>
            </a:r>
            <a:r>
              <a:rPr lang="en-US" sz="12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iniziale</a:t>
            </a:r>
            <a:r>
              <a:rPr lang="en-US" sz="12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con </a:t>
            </a:r>
            <a:r>
              <a:rPr lang="en-US" sz="1200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conversazioni</a:t>
            </a:r>
            <a:r>
              <a:rPr lang="en-US" sz="12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a </a:t>
            </a:r>
            <a:r>
              <a:rPr lang="en-US" sz="1200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grande</a:t>
            </a:r>
            <a:r>
              <a:rPr lang="en-US" sz="12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gruppo</a:t>
            </a:r>
            <a:r>
              <a:rPr lang="en-US" sz="12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;</a:t>
            </a:r>
            <a:endParaRPr sz="1200" dirty="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14.30-16.00 </a:t>
            </a:r>
            <a:r>
              <a:rPr lang="en-US" sz="1200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Spazio</a:t>
            </a:r>
            <a:r>
              <a:rPr lang="en-US" sz="12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compiti</a:t>
            </a:r>
            <a:r>
              <a:rPr lang="en-US" sz="12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;</a:t>
            </a:r>
            <a:endParaRPr sz="1200" dirty="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16.00-16.15 </a:t>
            </a:r>
            <a:r>
              <a:rPr lang="en-US" sz="1200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Merenda</a:t>
            </a:r>
            <a:r>
              <a:rPr lang="en-US" sz="12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(</a:t>
            </a:r>
            <a:r>
              <a:rPr lang="en-US" sz="1200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propria</a:t>
            </a:r>
            <a:r>
              <a:rPr lang="en-US" sz="12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se </a:t>
            </a:r>
            <a:r>
              <a:rPr lang="en-US" sz="1200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prevista</a:t>
            </a:r>
            <a:r>
              <a:rPr lang="en-US" sz="12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);</a:t>
            </a:r>
            <a:endParaRPr sz="1200" dirty="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16.15-17.00 </a:t>
            </a:r>
            <a:r>
              <a:rPr lang="en-US" sz="1200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esperienze</a:t>
            </a:r>
            <a:r>
              <a:rPr lang="en-US" sz="12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laboratoriali</a:t>
            </a:r>
            <a:r>
              <a:rPr lang="en-US" sz="12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1200" dirty="0" err="1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giochi</a:t>
            </a:r>
            <a:r>
              <a:rPr lang="en-US" sz="1200" dirty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;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209" name="Google Shape;209;g29f49621e3f_0_8"/>
          <p:cNvPicPr preferRelativeResize="0"/>
          <p:nvPr/>
        </p:nvPicPr>
        <p:blipFill rotWithShape="1">
          <a:blip r:embed="rId3">
            <a:alphaModFix/>
          </a:blip>
          <a:srcRect t="26984" b="30773"/>
          <a:stretch/>
        </p:blipFill>
        <p:spPr>
          <a:xfrm flipH="1">
            <a:off x="346200" y="956975"/>
            <a:ext cx="4862450" cy="301177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29f49621e3f_0_8"/>
          <p:cNvSpPr txBox="1"/>
          <p:nvPr/>
        </p:nvSpPr>
        <p:spPr>
          <a:xfrm>
            <a:off x="4231600" y="3222025"/>
            <a:ext cx="4671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en-US" sz="5600" b="1" dirty="0" err="1">
                <a:solidFill>
                  <a:srgbClr val="0079AF"/>
                </a:solidFill>
                <a:latin typeface="+mj-lt"/>
                <a:ea typeface="Poppins"/>
                <a:cs typeface="Poppins"/>
                <a:sym typeface="Poppins"/>
              </a:rPr>
              <a:t>Dopo</a:t>
            </a:r>
            <a:r>
              <a:rPr lang="en-US" sz="5600" dirty="0" err="1">
                <a:solidFill>
                  <a:srgbClr val="0079AF"/>
                </a:solidFill>
                <a:latin typeface="+mj-lt"/>
                <a:ea typeface="Poppins ExtraLight"/>
                <a:cs typeface="Poppins ExtraLight"/>
                <a:sym typeface="Poppins ExtraLight"/>
              </a:rPr>
              <a:t>scuola</a:t>
            </a:r>
            <a:endParaRPr sz="8000" i="0" u="none" strike="noStrike" cap="none" dirty="0">
              <a:solidFill>
                <a:srgbClr val="0079AF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>
            <a:spLocks noGrp="1"/>
          </p:cNvSpPr>
          <p:nvPr>
            <p:ph type="title"/>
          </p:nvPr>
        </p:nvSpPr>
        <p:spPr>
          <a:xfrm>
            <a:off x="468312" y="549275"/>
            <a:ext cx="8218487" cy="88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50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0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0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0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0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3200" b="1" i="0" u="none">
                <a:solidFill>
                  <a:srgbClr val="392EC2"/>
                </a:solidFill>
                <a:latin typeface="Arial"/>
                <a:ea typeface="Arial"/>
                <a:cs typeface="Arial"/>
                <a:sym typeface="Arial"/>
              </a:rPr>
              <a:t>COLLABORAZIONE CON LE FAMIGLIE</a:t>
            </a:r>
            <a:endParaRPr/>
          </a:p>
        </p:txBody>
      </p:sp>
      <p:sp>
        <p:nvSpPr>
          <p:cNvPr id="216" name="Google Shape;216;p10"/>
          <p:cNvSpPr txBox="1">
            <a:spLocks noGrp="1"/>
          </p:cNvSpPr>
          <p:nvPr>
            <p:ph type="body" idx="1"/>
          </p:nvPr>
        </p:nvSpPr>
        <p:spPr>
          <a:xfrm>
            <a:off x="457200" y="1430337"/>
            <a:ext cx="82296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19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ASSOCIAZIONE «GENITORI A SCUOLA»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9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15240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9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0"/>
          <p:cNvSpPr txBox="1"/>
          <p:nvPr/>
        </p:nvSpPr>
        <p:spPr>
          <a:xfrm>
            <a:off x="647700" y="3370262"/>
            <a:ext cx="78486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8" name="Google Shape;218;p10" descr="L&amp;#39;Aquila, Valeriano avrà la sua auto speciale - Il Capolu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2797175"/>
            <a:ext cx="6629400" cy="3697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2EC2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392EC2"/>
                </a:solidFill>
                <a:latin typeface="Calibri"/>
                <a:ea typeface="Calibri"/>
                <a:cs typeface="Calibri"/>
                <a:sym typeface="Calibri"/>
              </a:rPr>
              <a:t>ALTRE COLLABORAZIONI ESTERNE</a:t>
            </a:r>
            <a:endParaRPr/>
          </a:p>
        </p:txBody>
      </p:sp>
      <p:sp>
        <p:nvSpPr>
          <p:cNvPr id="224" name="Google Shape;224;p11"/>
          <p:cNvSpPr txBox="1">
            <a:spLocks noGrp="1"/>
          </p:cNvSpPr>
          <p:nvPr>
            <p:ph type="body" idx="1"/>
          </p:nvPr>
        </p:nvSpPr>
        <p:spPr>
          <a:xfrm>
            <a:off x="2051050" y="2852737"/>
            <a:ext cx="6635750" cy="347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⮚"/>
            </a:pPr>
            <a:r>
              <a:rPr lang="en-US" sz="28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Proloco 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⮚"/>
            </a:pPr>
            <a:r>
              <a:rPr lang="en-US" sz="28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Associazioni sportive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⮚"/>
            </a:pPr>
            <a:r>
              <a:rPr lang="en-US" sz="28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COINGER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⮚"/>
            </a:pPr>
            <a:r>
              <a:rPr lang="en-US" sz="28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Centro anziani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⮚"/>
            </a:pPr>
            <a:r>
              <a:rPr lang="en-US" sz="2800" b="0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Associazione «I buoni frutti»</a:t>
            </a:r>
            <a:endParaRPr/>
          </a:p>
          <a:p>
            <a:pPr marL="273050" marR="0" lvl="0" indent="-104140" algn="l" rtl="0"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None/>
            </a:pPr>
            <a:endParaRPr sz="2800" b="0" i="0" u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"/>
          <p:cNvSpPr txBox="1"/>
          <p:nvPr/>
        </p:nvSpPr>
        <p:spPr>
          <a:xfrm>
            <a:off x="684212" y="1628775"/>
            <a:ext cx="7772400" cy="412416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Per </a:t>
            </a:r>
            <a:r>
              <a:rPr lang="en-US" sz="24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quanto</a:t>
            </a:r>
            <a:r>
              <a:rPr lang="en-US" sz="24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riguarda</a:t>
            </a:r>
            <a:r>
              <a:rPr lang="en-US" sz="24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24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risorse</a:t>
            </a:r>
            <a:r>
              <a:rPr lang="en-US" sz="24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24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tipo</a:t>
            </a:r>
            <a:r>
              <a:rPr lang="en-US" sz="24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strutturale</a:t>
            </a:r>
            <a:r>
              <a:rPr lang="en-US" sz="24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strumentale</a:t>
            </a:r>
            <a:r>
              <a:rPr lang="en-US" sz="24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la </a:t>
            </a:r>
            <a:r>
              <a:rPr lang="en-US" sz="24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scuola</a:t>
            </a:r>
            <a:r>
              <a:rPr lang="en-US" sz="24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dispone</a:t>
            </a:r>
            <a:r>
              <a:rPr lang="en-US" sz="24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di: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-"/>
            </a:pPr>
            <a:r>
              <a:rPr lang="en-US" sz="24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Aule</a:t>
            </a:r>
            <a:r>
              <a:rPr lang="en-US" sz="24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2400" b="0" i="0" u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LIM e Digital Board</a:t>
            </a:r>
            <a:endParaRPr dirty="0"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-"/>
            </a:pPr>
            <a:r>
              <a:rPr lang="en-US" sz="24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Palestra</a:t>
            </a:r>
            <a:r>
              <a:rPr lang="en-US" sz="24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mensa</a:t>
            </a:r>
            <a:endParaRPr dirty="0"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-"/>
            </a:pPr>
            <a:r>
              <a:rPr lang="en-US" sz="24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Angolo</a:t>
            </a:r>
            <a:r>
              <a:rPr lang="en-US" sz="24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morbido</a:t>
            </a:r>
            <a:endParaRPr dirty="0"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-"/>
            </a:pPr>
            <a:r>
              <a:rPr lang="en-US" sz="24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Biblioteca</a:t>
            </a:r>
            <a:r>
              <a:rPr lang="en-US" sz="24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400" b="0" i="0" u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Angolo</a:t>
            </a:r>
            <a:r>
              <a:rPr lang="en-US" sz="2400" b="0" i="0" u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2400" b="0" i="0" u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libri</a:t>
            </a:r>
            <a:r>
              <a:rPr lang="en-US" sz="2400" b="0" i="0" u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dirty="0"/>
          </a:p>
          <a:p>
            <a:pPr marL="0" marR="0" lvl="0" indent="-152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-"/>
            </a:pPr>
            <a:r>
              <a:rPr lang="en-US" sz="24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Giardino</a:t>
            </a:r>
            <a:endParaRPr dirty="0"/>
          </a:p>
        </p:txBody>
      </p:sp>
      <p:pic>
        <p:nvPicPr>
          <p:cNvPr id="231" name="Google Shape;231;p12" descr="D:\scuola-infanzia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9700" y="3429000"/>
            <a:ext cx="2905125" cy="291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2" descr="D:\imagesCA921KY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40000">
            <a:off x="7770812" y="203200"/>
            <a:ext cx="1144587" cy="122396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2"/>
          <p:cNvSpPr txBox="1">
            <a:spLocks noGrp="1"/>
          </p:cNvSpPr>
          <p:nvPr>
            <p:ph type="title" idx="4294967295"/>
          </p:nvPr>
        </p:nvSpPr>
        <p:spPr>
          <a:xfrm>
            <a:off x="684212" y="260648"/>
            <a:ext cx="80787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2EC2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392EC2"/>
                </a:solidFill>
                <a:latin typeface="Arial"/>
                <a:ea typeface="Arial"/>
                <a:cs typeface="Arial"/>
                <a:sym typeface="Arial"/>
              </a:rPr>
              <a:t>RISORSE E MATERIALI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 txBox="1"/>
          <p:nvPr/>
        </p:nvSpPr>
        <p:spPr>
          <a:xfrm>
            <a:off x="900112" y="5288602"/>
            <a:ext cx="7127875" cy="1347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3050" lvl="0" indent="-273050" algn="ctr">
              <a:buClr>
                <a:srgbClr val="392EC2"/>
              </a:buClr>
              <a:buSzPts val="2400"/>
            </a:pPr>
            <a:r>
              <a:rPr lang="en-US" sz="2400" b="0" i="1" u="none" dirty="0" err="1">
                <a:solidFill>
                  <a:srgbClr val="392EC2"/>
                </a:solidFill>
                <a:latin typeface="Arial"/>
                <a:ea typeface="Arial"/>
                <a:cs typeface="Arial"/>
                <a:sym typeface="Arial"/>
              </a:rPr>
              <a:t>Mettere</a:t>
            </a:r>
            <a:r>
              <a:rPr lang="en-US" sz="2400" b="0" i="1" u="none" dirty="0">
                <a:solidFill>
                  <a:srgbClr val="392EC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b="1" i="1" u="none" dirty="0" err="1">
                <a:solidFill>
                  <a:srgbClr val="392EC2"/>
                </a:solidFill>
                <a:latin typeface="Arial"/>
                <a:ea typeface="Arial"/>
                <a:cs typeface="Arial"/>
                <a:sym typeface="Arial"/>
              </a:rPr>
              <a:t>tutti</a:t>
            </a:r>
            <a:r>
              <a:rPr lang="en-US" sz="2400" b="1" i="1" u="none" dirty="0">
                <a:solidFill>
                  <a:srgbClr val="392EC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dirty="0">
                <a:solidFill>
                  <a:srgbClr val="392EC2"/>
                </a:solidFill>
              </a:rPr>
              <a:t>le </a:t>
            </a:r>
            <a:r>
              <a:rPr lang="en-US" sz="2400" b="1" i="1" dirty="0" err="1">
                <a:solidFill>
                  <a:srgbClr val="392EC2"/>
                </a:solidFill>
              </a:rPr>
              <a:t>bambine</a:t>
            </a:r>
            <a:r>
              <a:rPr lang="en-US" sz="2400" b="1" i="1" dirty="0">
                <a:solidFill>
                  <a:srgbClr val="392EC2"/>
                </a:solidFill>
              </a:rPr>
              <a:t> </a:t>
            </a:r>
            <a:r>
              <a:rPr lang="en-US" sz="2400" b="1" i="1" dirty="0" smtClean="0">
                <a:solidFill>
                  <a:srgbClr val="392EC2"/>
                </a:solidFill>
              </a:rPr>
              <a:t>e </a:t>
            </a:r>
            <a:r>
              <a:rPr lang="en-US" sz="2400" b="1" i="1" u="none" dirty="0" err="1" smtClean="0">
                <a:solidFill>
                  <a:srgbClr val="392EC2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400" b="1" i="1" u="none" dirty="0" smtClean="0">
                <a:solidFill>
                  <a:srgbClr val="392EC2"/>
                </a:solidFill>
                <a:latin typeface="Arial"/>
                <a:ea typeface="Arial"/>
                <a:cs typeface="Arial"/>
                <a:sym typeface="Arial"/>
              </a:rPr>
              <a:t> bambini</a:t>
            </a:r>
            <a:endParaRPr dirty="0"/>
          </a:p>
          <a:p>
            <a:pPr marL="273050" marR="0" lvl="0" indent="-27305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92EC2"/>
              </a:buClr>
              <a:buSzPts val="2400"/>
              <a:buFont typeface="Arial"/>
              <a:buNone/>
            </a:pPr>
            <a:r>
              <a:rPr lang="en-US" sz="2400" b="0" i="1" u="none" dirty="0">
                <a:solidFill>
                  <a:srgbClr val="392EC2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2400" b="0" i="1" u="none" dirty="0" err="1">
                <a:solidFill>
                  <a:srgbClr val="392EC2"/>
                </a:solidFill>
                <a:latin typeface="Arial"/>
                <a:ea typeface="Arial"/>
                <a:cs typeface="Arial"/>
                <a:sym typeface="Arial"/>
              </a:rPr>
              <a:t>condizione</a:t>
            </a:r>
            <a:r>
              <a:rPr lang="en-US" sz="2400" b="0" i="1" u="none" dirty="0">
                <a:solidFill>
                  <a:srgbClr val="392EC2"/>
                </a:solidFill>
                <a:latin typeface="Arial"/>
                <a:ea typeface="Arial"/>
                <a:cs typeface="Arial"/>
                <a:sym typeface="Arial"/>
              </a:rPr>
              <a:t> di  </a:t>
            </a:r>
            <a:r>
              <a:rPr lang="en-US" sz="2400" b="0" i="1" u="none" dirty="0" err="1">
                <a:solidFill>
                  <a:srgbClr val="392EC2"/>
                </a:solidFill>
                <a:latin typeface="Arial"/>
                <a:ea typeface="Arial"/>
                <a:cs typeface="Arial"/>
                <a:sym typeface="Arial"/>
              </a:rPr>
              <a:t>apprendere</a:t>
            </a:r>
            <a:r>
              <a:rPr lang="en-US" sz="2400" b="0" i="1" u="none" dirty="0">
                <a:solidFill>
                  <a:srgbClr val="392EC2"/>
                </a:solidFill>
                <a:latin typeface="Arial"/>
                <a:ea typeface="Arial"/>
                <a:cs typeface="Arial"/>
                <a:sym typeface="Arial"/>
              </a:rPr>
              <a:t> è</a:t>
            </a:r>
            <a:endParaRPr dirty="0"/>
          </a:p>
          <a:p>
            <a:pPr marL="273050" marR="0" lvl="0" indent="-27305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92EC2"/>
              </a:buClr>
              <a:buSzPts val="2400"/>
              <a:buFont typeface="Arial"/>
              <a:buNone/>
            </a:pPr>
            <a:r>
              <a:rPr lang="en-US" sz="2400" b="0" i="1" u="none" dirty="0" err="1">
                <a:solidFill>
                  <a:srgbClr val="392EC2"/>
                </a:solidFill>
                <a:latin typeface="Arial"/>
                <a:ea typeface="Arial"/>
                <a:cs typeface="Arial"/>
                <a:sym typeface="Arial"/>
              </a:rPr>
              <a:t>l’obiettivo</a:t>
            </a:r>
            <a:r>
              <a:rPr lang="en-US" sz="2400" b="0" i="1" u="none" dirty="0">
                <a:solidFill>
                  <a:srgbClr val="392EC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dirty="0" err="1">
                <a:solidFill>
                  <a:srgbClr val="392EC2"/>
                </a:solidFill>
                <a:latin typeface="Arial"/>
                <a:ea typeface="Arial"/>
                <a:cs typeface="Arial"/>
                <a:sym typeface="Arial"/>
              </a:rPr>
              <a:t>più</a:t>
            </a:r>
            <a:r>
              <a:rPr lang="en-US" sz="2400" b="0" i="1" u="none" dirty="0">
                <a:solidFill>
                  <a:srgbClr val="392EC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dirty="0" err="1">
                <a:solidFill>
                  <a:srgbClr val="392EC2"/>
                </a:solidFill>
                <a:latin typeface="Arial"/>
                <a:ea typeface="Arial"/>
                <a:cs typeface="Arial"/>
                <a:sym typeface="Arial"/>
              </a:rPr>
              <a:t>importante</a:t>
            </a:r>
            <a:r>
              <a:rPr lang="en-US" sz="2400" b="0" i="1" u="none" dirty="0">
                <a:solidFill>
                  <a:srgbClr val="392EC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 dirty="0" err="1">
                <a:solidFill>
                  <a:srgbClr val="392EC2"/>
                </a:solidFill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2400" b="0" i="1" u="none" dirty="0">
                <a:solidFill>
                  <a:srgbClr val="392EC2"/>
                </a:solidFill>
                <a:latin typeface="Arial"/>
                <a:ea typeface="Arial"/>
                <a:cs typeface="Arial"/>
                <a:sym typeface="Arial"/>
              </a:rPr>
              <a:t> nostra </a:t>
            </a:r>
            <a:r>
              <a:rPr lang="en-US" sz="2400" b="0" i="1" u="none" dirty="0" err="1">
                <a:solidFill>
                  <a:srgbClr val="392EC2"/>
                </a:solidFill>
                <a:latin typeface="Arial"/>
                <a:ea typeface="Arial"/>
                <a:cs typeface="Arial"/>
                <a:sym typeface="Arial"/>
              </a:rPr>
              <a:t>scuola</a:t>
            </a:r>
            <a:r>
              <a:rPr lang="en-US" sz="2400" b="0" i="1" u="none" dirty="0">
                <a:solidFill>
                  <a:srgbClr val="392EC2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dirty="0"/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3" y="0"/>
            <a:ext cx="9120249" cy="51301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 txBox="1">
            <a:spLocks noGrp="1"/>
          </p:cNvSpPr>
          <p:nvPr>
            <p:ph type="title"/>
          </p:nvPr>
        </p:nvSpPr>
        <p:spPr>
          <a:xfrm>
            <a:off x="457200" y="476250"/>
            <a:ext cx="8229600" cy="122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5"/>
              </a:buClr>
              <a:buSzPts val="3600"/>
              <a:buFont typeface="Calibri"/>
              <a:buNone/>
            </a:pPr>
            <a:r>
              <a:rPr lang="en-US" sz="3600" b="1" i="0" u="none" dirty="0">
                <a:solidFill>
                  <a:srgbClr val="0B5395"/>
                </a:solidFill>
                <a:latin typeface="Calibri"/>
                <a:ea typeface="Calibri"/>
                <a:cs typeface="Calibri"/>
                <a:sym typeface="Calibri"/>
              </a:rPr>
              <a:t>LA NOSTRA SCUOLA: L’EDUCAZIONE INCLUSIVA</a:t>
            </a:r>
            <a:endParaRPr dirty="0"/>
          </a:p>
        </p:txBody>
      </p:sp>
      <p:sp>
        <p:nvSpPr>
          <p:cNvPr id="135" name="Google Shape;135;p2"/>
          <p:cNvSpPr txBox="1">
            <a:spLocks noGrp="1"/>
          </p:cNvSpPr>
          <p:nvPr>
            <p:ph type="body" idx="1"/>
          </p:nvPr>
        </p:nvSpPr>
        <p:spPr>
          <a:xfrm>
            <a:off x="457200" y="1557337"/>
            <a:ext cx="8229600" cy="51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3050" marR="0" lvl="0" indent="-2730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 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L’educazione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inclusiva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è un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“fare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scuola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costruisce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attraverso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costante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cammino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miglioramento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l’utilizzo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delle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risorse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esistenti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specialmente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risorse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umane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 </a:t>
            </a:r>
            <a:b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sostenere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formazione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tutte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alunne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alunni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nostra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comunità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273050" marR="0" lvl="0" indent="-27305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9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273050" algn="just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9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modello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 come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finalità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l’adattamento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della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scuola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esigenze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apprendimento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bambini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non solo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l’adattamento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bambini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scuola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attraverso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l’uso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specifiche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metodologie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didattiche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strategie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educative.</a:t>
            </a:r>
            <a:endParaRPr dirty="0"/>
          </a:p>
          <a:p>
            <a:pPr marL="273050" marR="0" lvl="0" indent="-273050" algn="just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230312"/>
          </a:xfrm>
        </p:spPr>
        <p:txBody>
          <a:bodyPr/>
          <a:lstStyle/>
          <a:p>
            <a:pPr algn="ctr"/>
            <a:r>
              <a:rPr lang="it-IT" sz="3600" b="1" dirty="0" smtClean="0"/>
              <a:t>IL PROGETTO DI PLESSO: </a:t>
            </a:r>
            <a:br>
              <a:rPr lang="it-IT" sz="3600" b="1" dirty="0" smtClean="0"/>
            </a:br>
            <a:r>
              <a:rPr lang="it-IT" sz="3600" b="1" dirty="0" smtClean="0"/>
              <a:t>A.L.B.E.R.I</a:t>
            </a:r>
            <a:r>
              <a:rPr lang="it-IT" sz="2800" b="1" dirty="0" smtClean="0"/>
              <a:t> : Arte Libri Ben-essere Ricerche Insieme</a:t>
            </a:r>
            <a:endParaRPr lang="it-IT" sz="2800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8130" y="1935162"/>
            <a:ext cx="8508670" cy="4389437"/>
          </a:xfrm>
        </p:spPr>
        <p:txBody>
          <a:bodyPr/>
          <a:lstStyle/>
          <a:p>
            <a:pPr marL="120015" indent="0">
              <a:buNone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Il progetto nasce dalla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condivisione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di un pensiero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" indent="0">
              <a:buNone/>
            </a:pPr>
            <a:r>
              <a:rPr lang="it-IT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scuola è una comunità educante all’interno della quale ogni persona è una risorsa per tutte le altre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0015" indent="0">
              <a:buNone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" indent="0">
              <a:buNone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Lavorare in gruppo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it-IT" sz="2400" b="1">
                <a:latin typeface="Arial" panose="020B0604020202020204" pitchFamily="34" charset="0"/>
                <a:cs typeface="Arial" panose="020B0604020202020204" pitchFamily="34" charset="0"/>
              </a:rPr>
              <a:t>approccio </a:t>
            </a:r>
            <a:r>
              <a:rPr lang="it-IT" sz="2400" b="1" smtClean="0">
                <a:latin typeface="Arial" panose="020B0604020202020204" pitchFamily="34" charset="0"/>
                <a:cs typeface="Arial" panose="020B0604020202020204" pitchFamily="34" charset="0"/>
              </a:rPr>
              <a:t>interdisciplinare </a:t>
            </a:r>
            <a:r>
              <a:rPr lang="it-IT" sz="240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raggiungere </a:t>
            </a:r>
            <a:r>
              <a:rPr lang="it-IT" sz="2400">
                <a:latin typeface="Arial" panose="020B0604020202020204" pitchFamily="34" charset="0"/>
                <a:cs typeface="Arial" panose="020B0604020202020204" pitchFamily="34" charset="0"/>
              </a:rPr>
              <a:t>obiettivi </a:t>
            </a:r>
            <a:r>
              <a:rPr lang="it-IT" sz="2400" smtClean="0">
                <a:latin typeface="Arial" panose="020B0604020202020204" pitchFamily="34" charset="0"/>
                <a:cs typeface="Arial" panose="020B0604020202020204" pitchFamily="34" charset="0"/>
              </a:rPr>
              <a:t>comuni,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condividere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idee, progettarle e realizzarle: </a:t>
            </a: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camminare </a:t>
            </a:r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insieme</a:t>
            </a:r>
            <a:r>
              <a:rPr lang="it-I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0015" indent="0">
              <a:buNone/>
            </a:pPr>
            <a:endParaRPr lang="it-IT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" indent="0">
              <a:buNone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Gli adulti diventano un esempio per i bambini: l’unione consente di realizzare “grandi cose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120015" indent="0">
              <a:buNone/>
            </a:pP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7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 txBox="1">
            <a:spLocks noGrp="1"/>
          </p:cNvSpPr>
          <p:nvPr>
            <p:ph type="title"/>
          </p:nvPr>
        </p:nvSpPr>
        <p:spPr>
          <a:xfrm>
            <a:off x="457200" y="620712"/>
            <a:ext cx="82296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5"/>
              </a:buClr>
              <a:buSzPts val="3600"/>
              <a:buFont typeface="Calibri"/>
              <a:buNone/>
            </a:pPr>
            <a:r>
              <a:rPr lang="en-US" sz="3600" b="1" i="0" u="none" dirty="0">
                <a:solidFill>
                  <a:srgbClr val="0B5395"/>
                </a:solidFill>
                <a:latin typeface="Calibri"/>
                <a:ea typeface="Calibri"/>
                <a:cs typeface="Calibri"/>
                <a:sym typeface="Calibri"/>
              </a:rPr>
              <a:t>UNA SCUOLA PER TUTTI E PER OGNUNO</a:t>
            </a:r>
            <a:endParaRPr dirty="0"/>
          </a:p>
        </p:txBody>
      </p:sp>
      <p:sp>
        <p:nvSpPr>
          <p:cNvPr id="141" name="Google Shape;141;p3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3050" marR="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1805"/>
              <a:buFont typeface="Noto Sans Symbols"/>
              <a:buChar char="⚫"/>
            </a:pP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riconoscere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rispondere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diverse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esigenze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bambini;</a:t>
            </a:r>
            <a:endParaRPr dirty="0"/>
          </a:p>
          <a:p>
            <a:pPr marL="273050" marR="0" lvl="0" indent="-273050" algn="l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0BD0D9"/>
              </a:buClr>
              <a:buSzPts val="1805"/>
              <a:buFont typeface="Noto Sans Symbols"/>
              <a:buChar char="⚫"/>
            </a:pP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armonizzare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differenze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273050" marR="0" lvl="0" indent="-273050" algn="l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0BD0D9"/>
              </a:buClr>
              <a:buSzPts val="1805"/>
              <a:buFont typeface="Noto Sans Symbols"/>
              <a:buChar char="⚫"/>
            </a:pP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sviluppare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progettazione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didattico-educativa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corrisponda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esigenze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bambini in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relazione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possibilità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stile e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ritmo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apprendimento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ciascuno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273050" marR="0" lvl="0" indent="-273050" algn="l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0BD0D9"/>
              </a:buClr>
              <a:buSzPts val="1805"/>
              <a:buFont typeface="Noto Sans Symbols"/>
              <a:buChar char="⚫"/>
            </a:pP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adeguare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strategie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insegnamento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particolarità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ogni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bambino;</a:t>
            </a:r>
            <a:endParaRPr dirty="0"/>
          </a:p>
          <a:p>
            <a:pPr marL="273050" marR="0" lvl="0" indent="-273050" algn="l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0BD0D9"/>
              </a:buClr>
              <a:buSzPts val="1805"/>
              <a:buFont typeface="Noto Sans Symbols"/>
              <a:buChar char="⚫"/>
            </a:pP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organizzare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modalità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apprendimento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attivo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partecipativo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cooperativo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di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aiuto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reciproco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273050" marR="0" lvl="0" indent="-273050" algn="l" rtl="0">
              <a:lnSpc>
                <a:spcPct val="150000"/>
              </a:lnSpc>
              <a:spcBef>
                <a:spcPts val="380"/>
              </a:spcBef>
              <a:spcAft>
                <a:spcPts val="0"/>
              </a:spcAft>
              <a:buClr>
                <a:srgbClr val="0BD0D9"/>
              </a:buClr>
              <a:buSzPts val="1805"/>
              <a:buFont typeface="Noto Sans Symbols"/>
              <a:buChar char="⚫"/>
            </a:pP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valorizzare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diversità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come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risorsa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2EC2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392EC2"/>
                </a:solidFill>
                <a:latin typeface="Arial"/>
                <a:ea typeface="Arial"/>
                <a:cs typeface="Arial"/>
                <a:sym typeface="Arial"/>
              </a:rPr>
              <a:t>   IL TEMPO SCUOLA</a:t>
            </a:r>
            <a:br>
              <a:rPr lang="en-US" sz="2800" b="1" i="0" u="none">
                <a:solidFill>
                  <a:srgbClr val="392EC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body" idx="1"/>
          </p:nvPr>
        </p:nvSpPr>
        <p:spPr>
          <a:xfrm>
            <a:off x="457200" y="1628775"/>
            <a:ext cx="82296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ORE ALLA SETTIMANA in prima, seconda e terza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DAL   LUNEDÌ  AL  VENERDÌ</a:t>
            </a:r>
            <a:endParaRPr/>
          </a:p>
        </p:txBody>
      </p:sp>
      <p:graphicFrame>
        <p:nvGraphicFramePr>
          <p:cNvPr id="149" name="Google Shape;149;p4"/>
          <p:cNvGraphicFramePr/>
          <p:nvPr>
            <p:extLst>
              <p:ext uri="{D42A27DB-BD31-4B8C-83A1-F6EECF244321}">
                <p14:modId xmlns:p14="http://schemas.microsoft.com/office/powerpoint/2010/main" val="2341180102"/>
              </p:ext>
            </p:extLst>
          </p:nvPr>
        </p:nvGraphicFramePr>
        <p:xfrm>
          <a:off x="1095375" y="2768600"/>
          <a:ext cx="6953225" cy="3305277"/>
        </p:xfrm>
        <a:graphic>
          <a:graphicData uri="http://schemas.openxmlformats.org/drawingml/2006/table">
            <a:tbl>
              <a:tblPr>
                <a:noFill/>
                <a:tableStyleId>{525DB37D-BEA3-4717-A8F0-732A15246EA3}</a:tableStyleId>
              </a:tblPr>
              <a:tblGrid>
                <a:gridCol w="1390650"/>
                <a:gridCol w="1389050"/>
                <a:gridCol w="1392225"/>
                <a:gridCol w="1390650"/>
                <a:gridCol w="1390650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nstantia"/>
                        <a:buNone/>
                      </a:pP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LUNEDÌ</a:t>
                      </a:r>
                      <a:endParaRPr dirty="0"/>
                    </a:p>
                  </a:txBody>
                  <a:tcPr marL="67325" marR="673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nstantia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MARTEDÌ</a:t>
                      </a:r>
                      <a:endParaRPr/>
                    </a:p>
                  </a:txBody>
                  <a:tcPr marL="67325" marR="673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nstantia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MERCOLEDÌ </a:t>
                      </a:r>
                      <a:endParaRPr/>
                    </a:p>
                  </a:txBody>
                  <a:tcPr marL="67325" marR="673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nstantia"/>
                        <a:buNone/>
                      </a:pP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GIOVEDÌ</a:t>
                      </a:r>
                      <a:endParaRPr dirty="0"/>
                    </a:p>
                  </a:txBody>
                  <a:tcPr marL="67325" marR="673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onstantia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VENERDÌ</a:t>
                      </a:r>
                      <a:endParaRPr/>
                    </a:p>
                  </a:txBody>
                  <a:tcPr marL="67325" marR="673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3500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Pre-scuola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Dalle  7:30</a:t>
                      </a:r>
                      <a:endParaRPr/>
                    </a:p>
                  </a:txBody>
                  <a:tcPr marL="67325" marR="673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41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7:50 – 12:50</a:t>
                      </a:r>
                      <a:endParaRPr/>
                    </a:p>
                  </a:txBody>
                  <a:tcPr marL="67325" marR="673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7:50 – 13:50</a:t>
                      </a:r>
                      <a:endParaRPr/>
                    </a:p>
                  </a:txBody>
                  <a:tcPr marL="67325" marR="673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7:50 – 12:50</a:t>
                      </a:r>
                      <a:endParaRPr/>
                    </a:p>
                  </a:txBody>
                  <a:tcPr marL="67325" marR="673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7:50 – 13:50</a:t>
                      </a:r>
                      <a:endParaRPr/>
                    </a:p>
                  </a:txBody>
                  <a:tcPr marL="67325" marR="673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E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7:50 – 12:50</a:t>
                      </a:r>
                      <a:endParaRPr/>
                    </a:p>
                  </a:txBody>
                  <a:tcPr marL="67325" marR="673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EAF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mensa</a:t>
                      </a:r>
                      <a:endParaRPr/>
                    </a:p>
                  </a:txBody>
                  <a:tcPr marL="67325" marR="673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mensa</a:t>
                      </a:r>
                      <a:endParaRPr/>
                    </a:p>
                  </a:txBody>
                  <a:tcPr marL="67325" marR="673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mensa</a:t>
                      </a:r>
                      <a:endParaRPr/>
                    </a:p>
                  </a:txBody>
                  <a:tcPr marL="67325" marR="673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mensa</a:t>
                      </a:r>
                      <a:endParaRPr/>
                    </a:p>
                  </a:txBody>
                  <a:tcPr marL="67325" marR="673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mensa</a:t>
                      </a:r>
                      <a:endParaRPr/>
                    </a:p>
                  </a:txBody>
                  <a:tcPr marL="67325" marR="673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</a:tr>
              <a:tr h="928675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nstantia"/>
                        <a:buNone/>
                      </a:pP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Doposcuola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Fino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alle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it-IT" sz="1400" b="0" i="0" u="none" strike="noStrike" cap="non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17:00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7325" marR="673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>
            <a:spLocks noGrp="1"/>
          </p:cNvSpPr>
          <p:nvPr>
            <p:ph type="title"/>
          </p:nvPr>
        </p:nvSpPr>
        <p:spPr>
          <a:xfrm>
            <a:off x="107950" y="308758"/>
            <a:ext cx="8229600" cy="60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2EC2"/>
              </a:buClr>
              <a:buSzPts val="3600"/>
              <a:buFont typeface="Calibri"/>
              <a:buNone/>
            </a:pPr>
            <a:r>
              <a:rPr lang="en-US" sz="3600" b="1" i="0" u="none" dirty="0">
                <a:solidFill>
                  <a:srgbClr val="392EC2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3200" b="1" i="0" u="none" dirty="0">
                <a:solidFill>
                  <a:srgbClr val="392EC2"/>
                </a:solidFill>
                <a:latin typeface="Arial"/>
                <a:ea typeface="Arial"/>
                <a:cs typeface="Arial"/>
                <a:sym typeface="Arial"/>
              </a:rPr>
              <a:t>QUADRO ORARIO DELLE DISCIPLINE</a:t>
            </a:r>
            <a:endParaRPr dirty="0"/>
          </a:p>
        </p:txBody>
      </p:sp>
      <p:graphicFrame>
        <p:nvGraphicFramePr>
          <p:cNvPr id="155" name="Google Shape;155;p5"/>
          <p:cNvGraphicFramePr/>
          <p:nvPr>
            <p:extLst>
              <p:ext uri="{D42A27DB-BD31-4B8C-83A1-F6EECF244321}">
                <p14:modId xmlns:p14="http://schemas.microsoft.com/office/powerpoint/2010/main" val="1700899333"/>
              </p:ext>
            </p:extLst>
          </p:nvPr>
        </p:nvGraphicFramePr>
        <p:xfrm>
          <a:off x="1643062" y="914399"/>
          <a:ext cx="6096000" cy="4815900"/>
        </p:xfrm>
        <a:graphic>
          <a:graphicData uri="http://schemas.openxmlformats.org/drawingml/2006/table">
            <a:tbl>
              <a:tblPr>
                <a:noFill/>
                <a:tableStyleId>{525DB37D-BEA3-4717-A8F0-732A15246EA3}</a:tableStyleId>
              </a:tblPr>
              <a:tblGrid>
                <a:gridCol w="3048000"/>
                <a:gridCol w="3048000"/>
              </a:tblGrid>
              <a:tr h="33066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EC2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1" dirty="0">
                          <a:solidFill>
                            <a:srgbClr val="392EC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AREA</a:t>
                      </a:r>
                      <a:r>
                        <a:rPr lang="en-US" sz="1600" b="1" i="0" u="none" dirty="0">
                          <a:solidFill>
                            <a:srgbClr val="392EC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endParaRPr dirty="0"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EC2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1" i="0" u="none" dirty="0">
                          <a:solidFill>
                            <a:srgbClr val="392EC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ORE in </a:t>
                      </a:r>
                      <a:r>
                        <a:rPr lang="en-US" sz="1600" b="1" i="0" u="none" dirty="0" err="1">
                          <a:solidFill>
                            <a:srgbClr val="392EC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classe</a:t>
                      </a:r>
                      <a:r>
                        <a:rPr lang="en-US" sz="1600" b="1" i="0" u="none" dirty="0">
                          <a:solidFill>
                            <a:srgbClr val="392EC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prima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5330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Tahoma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LINGUISTICA: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Tahoma"/>
                        <a:buNone/>
                        <a:tabLst/>
                        <a:defRPr/>
                      </a:pPr>
                      <a:r>
                        <a:rPr lang="en-US" sz="1600" b="0" i="0" u="none" dirty="0" err="1" smtClean="0">
                          <a:solidFill>
                            <a:srgbClr val="392EC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italiano</a:t>
                      </a:r>
                      <a:endParaRPr lang="en-US" sz="1600" b="0" i="0" u="none" dirty="0" smtClean="0">
                        <a:solidFill>
                          <a:srgbClr val="392EC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Tahoma"/>
                        <a:buNone/>
                        <a:tabLst/>
                        <a:defRPr/>
                      </a:pPr>
                      <a:r>
                        <a:rPr lang="en-US" sz="1600" b="0" i="0" u="none" dirty="0" smtClean="0">
                          <a:solidFill>
                            <a:srgbClr val="392EC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arte</a:t>
                      </a:r>
                      <a:r>
                        <a:rPr lang="en-US" sz="1600" b="0" i="0" u="none" baseline="0" dirty="0" smtClean="0">
                          <a:solidFill>
                            <a:srgbClr val="392EC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Tahoma"/>
                        <a:buNone/>
                        <a:tabLst/>
                        <a:defRPr/>
                      </a:pPr>
                      <a:r>
                        <a:rPr lang="en-US" sz="1600" b="0" i="0" u="none" baseline="0" dirty="0" err="1" smtClean="0">
                          <a:solidFill>
                            <a:srgbClr val="392EC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musica</a:t>
                      </a:r>
                      <a:endParaRPr lang="en-US" sz="1600" b="0" i="0" u="none" baseline="0" dirty="0" smtClean="0">
                        <a:solidFill>
                          <a:srgbClr val="392EC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Tahoma"/>
                        <a:buNone/>
                        <a:tabLst/>
                        <a:defRPr/>
                      </a:pPr>
                      <a:r>
                        <a:rPr lang="en-US" sz="1600" b="0" i="0" u="none" baseline="0" dirty="0" err="1" smtClean="0">
                          <a:solidFill>
                            <a:srgbClr val="392EC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motoria</a:t>
                      </a:r>
                      <a:endParaRPr lang="en-US" sz="1600" b="0" i="0" u="none" baseline="0" dirty="0" smtClean="0">
                        <a:solidFill>
                          <a:srgbClr val="392EC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Tahoma"/>
                        <a:buNone/>
                        <a:tabLst/>
                        <a:defRPr/>
                      </a:pPr>
                      <a:r>
                        <a:rPr lang="en-US" sz="1600" b="0" i="0" u="none" baseline="0" dirty="0" err="1" smtClean="0">
                          <a:solidFill>
                            <a:srgbClr val="392EC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inglese</a:t>
                      </a:r>
                      <a:endParaRPr sz="1600" b="1" dirty="0">
                        <a:solidFill>
                          <a:schemeClr val="accent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12</a:t>
                      </a: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925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EC2"/>
                        </a:buClr>
                        <a:buSzPts val="1600"/>
                        <a:buFont typeface="Tahoma"/>
                        <a:buNone/>
                        <a:tabLst/>
                        <a:defRPr/>
                      </a:pP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LOGICO-SCIENTIFICO-MATEMATICO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EC2"/>
                        </a:buClr>
                        <a:buSzPts val="1600"/>
                        <a:buFont typeface="Tahoma"/>
                        <a:buNone/>
                        <a:tabLst/>
                        <a:defRPr/>
                      </a:pPr>
                      <a:r>
                        <a:rPr lang="en-US" sz="1600" b="0" i="0" u="none" dirty="0" err="1" smtClean="0">
                          <a:solidFill>
                            <a:srgbClr val="392EC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matematica</a:t>
                      </a:r>
                      <a:endParaRPr lang="en-US" sz="1600" b="0" i="0" u="none" dirty="0" smtClean="0">
                        <a:solidFill>
                          <a:srgbClr val="392EC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EC2"/>
                        </a:buClr>
                        <a:buSzPts val="1600"/>
                        <a:buFont typeface="Tahoma"/>
                        <a:buNone/>
                        <a:tabLst/>
                        <a:defRPr/>
                      </a:pPr>
                      <a:r>
                        <a:rPr lang="en-US" sz="1600" b="0" i="0" u="none" dirty="0" err="1" smtClean="0">
                          <a:solidFill>
                            <a:srgbClr val="392EC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scienze</a:t>
                      </a:r>
                      <a:endParaRPr lang="en-US" sz="1600" b="0" i="0" u="none" dirty="0" smtClean="0">
                        <a:solidFill>
                          <a:srgbClr val="392EC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EC2"/>
                        </a:buClr>
                        <a:buSzPts val="1600"/>
                        <a:buFont typeface="Tahoma"/>
                        <a:buNone/>
                        <a:tabLst/>
                        <a:defRPr/>
                      </a:pPr>
                      <a:r>
                        <a:rPr lang="en-US" sz="1600" b="0" i="0" u="none" dirty="0" err="1" smtClean="0">
                          <a:solidFill>
                            <a:srgbClr val="392EC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tecnologia</a:t>
                      </a:r>
                      <a:endParaRPr sz="1600" dirty="0"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EC2"/>
                        </a:buClr>
                        <a:buSzPts val="1600"/>
                        <a:buFont typeface="Tahoma"/>
                        <a:buNone/>
                        <a:tabLst/>
                        <a:defRPr/>
                      </a:pP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9</a:t>
                      </a:r>
                      <a:endParaRPr lang="en-US" sz="16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EC2"/>
                        </a:buClr>
                        <a:buSzPts val="1600"/>
                        <a:buFont typeface="Tahoma"/>
                        <a:buNone/>
                      </a:pPr>
                      <a:endParaRPr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0178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EC2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800" b="1" i="0" u="none" dirty="0" smtClean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AREA ANTROPOLOGICA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EC2"/>
                        </a:buClr>
                        <a:buSzPts val="1600"/>
                        <a:buFont typeface="Tahoma"/>
                        <a:buNone/>
                        <a:tabLst/>
                        <a:defRPr/>
                      </a:pPr>
                      <a:r>
                        <a:rPr lang="en-US" sz="1800" b="0" i="0" u="none" dirty="0" err="1" smtClean="0">
                          <a:solidFill>
                            <a:srgbClr val="392EC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storia</a:t>
                      </a:r>
                      <a:endParaRPr lang="en-US" sz="1800" b="0" i="0" u="none" dirty="0" smtClean="0">
                        <a:solidFill>
                          <a:srgbClr val="392EC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EC2"/>
                        </a:buClr>
                        <a:buSzPts val="1600"/>
                        <a:buFont typeface="Tahoma"/>
                        <a:buNone/>
                        <a:tabLst/>
                        <a:defRPr/>
                      </a:pPr>
                      <a:r>
                        <a:rPr lang="en-US" sz="1800" b="0" i="0" u="none" dirty="0" err="1" smtClean="0">
                          <a:solidFill>
                            <a:srgbClr val="392EC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geografia</a:t>
                      </a:r>
                      <a:endParaRPr lang="en-US" sz="1800" dirty="0"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EC2"/>
                        </a:buClr>
                        <a:buSzPts val="1600"/>
                        <a:buFont typeface="Tahoma"/>
                        <a:buNone/>
                      </a:pPr>
                      <a:r>
                        <a:rPr lang="it-IT" sz="16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sz="16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13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EC2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1" i="0" u="none" dirty="0" smtClean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RELIGIONE CATTOLICA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EC2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1" i="0" u="none" dirty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072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EC2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1" i="0" u="none">
                          <a:solidFill>
                            <a:srgbClr val="392EC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Totale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2EC2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800" b="1" i="0" u="none" dirty="0">
                          <a:solidFill>
                            <a:srgbClr val="392EC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27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1638795" y="5937663"/>
            <a:ext cx="6151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EDUCAZIONE  CIVICA: 33 ore annuali  trasversali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 txBox="1"/>
          <p:nvPr/>
        </p:nvSpPr>
        <p:spPr>
          <a:xfrm>
            <a:off x="357188" y="571129"/>
            <a:ext cx="8786812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endParaRPr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2EC2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rgbClr val="392EC2"/>
                </a:solidFill>
                <a:latin typeface="Arial"/>
                <a:ea typeface="Arial"/>
                <a:cs typeface="Arial"/>
                <a:sym typeface="Arial"/>
              </a:rPr>
              <a:t>AMPLIAMENTO DELL’OFFERTA  FORMATIVA</a:t>
            </a: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641269" y="1341066"/>
            <a:ext cx="8069344" cy="503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Wingdings" panose="05000000000000000000" pitchFamily="2" charset="2"/>
              <a:buChar char="§"/>
            </a:pPr>
            <a:r>
              <a:rPr lang="en-US" sz="1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Progetto</a:t>
            </a:r>
            <a:r>
              <a:rPr lang="en-US" sz="1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continuità</a:t>
            </a:r>
            <a:r>
              <a:rPr lang="en-US" sz="1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Raccordo</a:t>
            </a:r>
            <a:r>
              <a:rPr lang="en-US" sz="1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Scuola</a:t>
            </a:r>
            <a:r>
              <a:rPr lang="en-US" sz="1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dell’infanzia</a:t>
            </a:r>
            <a:r>
              <a:rPr lang="en-US" sz="1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Scuola</a:t>
            </a:r>
            <a:r>
              <a:rPr lang="en-US" sz="1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Primaria</a:t>
            </a:r>
            <a:r>
              <a:rPr lang="en-US" sz="1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Raccordo</a:t>
            </a:r>
            <a:r>
              <a:rPr lang="en-US" sz="1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Scuola</a:t>
            </a:r>
            <a:r>
              <a:rPr lang="en-US" sz="1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Primaria</a:t>
            </a:r>
            <a:r>
              <a:rPr lang="en-US" sz="1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scuola</a:t>
            </a:r>
            <a:r>
              <a:rPr lang="en-US" sz="1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Secondaria</a:t>
            </a:r>
            <a:r>
              <a:rPr lang="en-US" sz="1600" b="0" i="0" u="none" dirty="0">
                <a:solidFill>
                  <a:schemeClr val="tx1"/>
                </a:solidFill>
                <a:sym typeface="Arial"/>
              </a:rPr>
              <a:t>)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Wingdings" panose="05000000000000000000" pitchFamily="2" charset="2"/>
              <a:buChar char="§"/>
            </a:pPr>
            <a:r>
              <a:rPr lang="en-US" sz="1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Tutoraggio</a:t>
            </a:r>
            <a:r>
              <a:rPr lang="en-US" sz="1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Classi</a:t>
            </a:r>
            <a:r>
              <a:rPr lang="en-US" sz="1600" b="0" i="0" u="none" dirty="0">
                <a:solidFill>
                  <a:schemeClr val="tx1"/>
                </a:solidFill>
                <a:sym typeface="Arial"/>
              </a:rPr>
              <a:t> 5^-1^)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Wingdings" panose="05000000000000000000" pitchFamily="2" charset="2"/>
              <a:buChar char="§"/>
            </a:pPr>
            <a:r>
              <a:rPr lang="en-US" sz="1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Progetto</a:t>
            </a:r>
            <a:r>
              <a:rPr lang="en-US" sz="1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Grillo</a:t>
            </a:r>
            <a:r>
              <a:rPr lang="en-US" sz="1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parlante</a:t>
            </a:r>
            <a:r>
              <a:rPr lang="en-US" sz="1600" b="0" i="0" u="none" dirty="0">
                <a:solidFill>
                  <a:schemeClr val="tx1"/>
                </a:solidFill>
                <a:sym typeface="Arial"/>
              </a:rPr>
              <a:t> 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Wingdings" panose="05000000000000000000" pitchFamily="2" charset="2"/>
              <a:buChar char="§"/>
            </a:pPr>
            <a:r>
              <a:rPr lang="en-US" sz="1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Progetto</a:t>
            </a:r>
            <a:r>
              <a:rPr lang="en-US" sz="1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600" b="0" i="0" u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Affettività</a:t>
            </a:r>
            <a:endParaRPr lang="en-US" sz="1600" b="0" i="0" u="none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Wingdings" panose="05000000000000000000" pitchFamily="2" charset="2"/>
              <a:buChar char="§"/>
            </a:pPr>
            <a:r>
              <a:rPr lang="en-US" sz="1600" dirty="0" err="1" smtClean="0">
                <a:solidFill>
                  <a:schemeClr val="tx1"/>
                </a:solidFill>
              </a:rPr>
              <a:t>Progetto</a:t>
            </a:r>
            <a:r>
              <a:rPr lang="en-US" sz="1600" dirty="0" smtClean="0">
                <a:solidFill>
                  <a:schemeClr val="tx1"/>
                </a:solidFill>
              </a:rPr>
              <a:t> “</a:t>
            </a:r>
            <a:r>
              <a:rPr lang="en-US" sz="1600" dirty="0" err="1" smtClean="0">
                <a:solidFill>
                  <a:schemeClr val="tx1"/>
                </a:solidFill>
              </a:rPr>
              <a:t>Giovanissimi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pensatori</a:t>
            </a:r>
            <a:r>
              <a:rPr lang="en-US" sz="1600" dirty="0" smtClean="0">
                <a:solidFill>
                  <a:schemeClr val="tx1"/>
                </a:solidFill>
              </a:rPr>
              <a:t>” </a:t>
            </a:r>
            <a:r>
              <a:rPr lang="en-US" sz="1600" dirty="0" err="1" smtClean="0">
                <a:solidFill>
                  <a:schemeClr val="tx1"/>
                </a:solidFill>
              </a:rPr>
              <a:t>filosofia</a:t>
            </a:r>
            <a:r>
              <a:rPr lang="en-US" sz="1600" dirty="0" smtClean="0">
                <a:solidFill>
                  <a:schemeClr val="tx1"/>
                </a:solidFill>
              </a:rPr>
              <a:t> con I bambini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Wingdings" panose="05000000000000000000" pitchFamily="2" charset="2"/>
              <a:buChar char="§"/>
            </a:pPr>
            <a:r>
              <a:rPr lang="en-US" sz="1600" b="0" i="0" u="none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Progetto</a:t>
            </a:r>
            <a:r>
              <a:rPr lang="en-US" sz="1600" b="0" i="0" u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Ed. </a:t>
            </a:r>
            <a:r>
              <a:rPr lang="en-US" sz="1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Ambientale</a:t>
            </a:r>
            <a:r>
              <a:rPr lang="en-US" sz="1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(COINGER e Verde </a:t>
            </a:r>
            <a:r>
              <a:rPr lang="en-US" sz="1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Pulito</a:t>
            </a:r>
            <a:r>
              <a:rPr lang="en-US" sz="1600" b="0" i="0" u="none" dirty="0">
                <a:solidFill>
                  <a:schemeClr val="tx1"/>
                </a:solidFill>
                <a:sym typeface="Arial"/>
              </a:rPr>
              <a:t>)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Wingdings" panose="05000000000000000000" pitchFamily="2" charset="2"/>
              <a:buChar char="§"/>
            </a:pPr>
            <a:r>
              <a:rPr lang="en-US" sz="1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Sport (</a:t>
            </a:r>
            <a:r>
              <a:rPr lang="en-US" sz="1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avviamento</a:t>
            </a:r>
            <a:r>
              <a:rPr lang="en-US" sz="1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allo</a:t>
            </a:r>
            <a:r>
              <a:rPr lang="en-US" sz="1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sport con </a:t>
            </a:r>
            <a:r>
              <a:rPr lang="en-US" sz="1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varie</a:t>
            </a:r>
            <a:r>
              <a:rPr lang="en-US" sz="1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associazioni</a:t>
            </a:r>
            <a:r>
              <a:rPr lang="en-US" sz="1600" b="0" i="0" u="none" dirty="0">
                <a:solidFill>
                  <a:schemeClr val="tx1"/>
                </a:solidFill>
                <a:sym typeface="Arial"/>
              </a:rPr>
              <a:t>)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Wingdings" panose="05000000000000000000" pitchFamily="2" charset="2"/>
              <a:buChar char="§"/>
            </a:pPr>
            <a:r>
              <a:rPr lang="en-US" sz="1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Progetto</a:t>
            </a:r>
            <a:r>
              <a:rPr lang="en-US" sz="1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Madrelingua</a:t>
            </a:r>
            <a:r>
              <a:rPr lang="en-US" sz="1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600" b="0" i="0" u="none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Wingdings" panose="05000000000000000000" pitchFamily="2" charset="2"/>
              <a:buChar char="§"/>
            </a:pPr>
            <a:r>
              <a:rPr lang="en-US" sz="1600" dirty="0" err="1" smtClean="0">
                <a:solidFill>
                  <a:schemeClr val="tx1"/>
                </a:solidFill>
              </a:rPr>
              <a:t>Progetto</a:t>
            </a:r>
            <a:r>
              <a:rPr lang="en-US" sz="1600" b="0" i="0" u="none" dirty="0" err="1" smtClean="0">
                <a:solidFill>
                  <a:schemeClr val="tx1"/>
                </a:solidFill>
                <a:sym typeface="Arial"/>
              </a:rPr>
              <a:t>Teatro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Wingdings" panose="05000000000000000000" pitchFamily="2" charset="2"/>
              <a:buChar char="§"/>
            </a:pPr>
            <a:r>
              <a:rPr lang="en-US" sz="1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Progetto</a:t>
            </a:r>
            <a:r>
              <a:rPr lang="en-US" sz="1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contro</a:t>
            </a:r>
            <a:r>
              <a:rPr lang="en-US" sz="1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il</a:t>
            </a:r>
            <a:r>
              <a:rPr lang="en-US" sz="1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tx1"/>
                </a:solidFill>
                <a:sym typeface="Arial"/>
              </a:rPr>
              <a:t>bullismo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Wingdings" panose="05000000000000000000" pitchFamily="2" charset="2"/>
              <a:buChar char="§"/>
            </a:pPr>
            <a:r>
              <a:rPr lang="en-US" sz="1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Progetto</a:t>
            </a:r>
            <a:r>
              <a:rPr lang="en-US" sz="1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b="0" i="0" u="none" dirty="0" err="1">
                <a:solidFill>
                  <a:schemeClr val="tx1"/>
                </a:solidFill>
                <a:sym typeface="Arial"/>
              </a:rPr>
              <a:t>astronomia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/>
          <p:nvPr/>
        </p:nvSpPr>
        <p:spPr>
          <a:xfrm>
            <a:off x="900112" y="1828800"/>
            <a:ext cx="7086600" cy="347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“CONTINUITÀ” tra la Scuola dell’ Infanzia e la Scuola Primaria avviene l’ACCOGLIENZA dei bambini e delle bambine, attraverso  incontri, attività mirate e il TUTORAGGIO degli alunni e delle alunne delle classi quinte.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 percorso attraverso il quale sentirsi già parte della comunità scolastica.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4724400"/>
            <a:ext cx="2314575" cy="19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7"/>
          <p:cNvSpPr txBox="1">
            <a:spLocks noGrp="1"/>
          </p:cNvSpPr>
          <p:nvPr>
            <p:ph type="title" idx="4294967295"/>
          </p:nvPr>
        </p:nvSpPr>
        <p:spPr>
          <a:xfrm>
            <a:off x="457200" y="704088"/>
            <a:ext cx="8305800" cy="9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2EC2"/>
              </a:buClr>
              <a:buSzPct val="100000"/>
              <a:buFont typeface="Calibri"/>
              <a:buNone/>
            </a:pPr>
            <a:r>
              <a:rPr lang="en-US" sz="3600" b="1" i="0" u="none" strike="noStrike" cap="none">
                <a:solidFill>
                  <a:srgbClr val="392EC2"/>
                </a:solidFill>
                <a:latin typeface="Calibri"/>
                <a:ea typeface="Calibri"/>
                <a:cs typeface="Calibri"/>
                <a:sym typeface="Calibri"/>
              </a:rPr>
              <a:t>CONTINUITÀ, ACCOGLIENZA E TUTORAGGIO</a:t>
            </a:r>
            <a:endParaRPr/>
          </a:p>
        </p:txBody>
      </p:sp>
      <p:pic>
        <p:nvPicPr>
          <p:cNvPr id="170" name="Google Shape;17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0037" y="4987925"/>
            <a:ext cx="2493962" cy="187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95712" y="4987925"/>
            <a:ext cx="2493962" cy="187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000"/>
              <a:buFont typeface="Dancing Script"/>
              <a:buNone/>
            </a:pPr>
            <a:r>
              <a:rPr lang="en-US" sz="5000" b="1" i="0" u="none">
                <a:solidFill>
                  <a:srgbClr val="00206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Il grillo parlante</a:t>
            </a:r>
            <a:r>
              <a:rPr lang="en-US" sz="5000" b="0" i="0" u="none">
                <a:solidFill>
                  <a:srgbClr val="0B5395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/>
            </a:r>
            <a:br>
              <a:rPr lang="en-US" sz="5000" b="0" i="0" u="none">
                <a:solidFill>
                  <a:srgbClr val="0B5395"/>
                </a:solidFill>
                <a:latin typeface="Dancing Script"/>
                <a:ea typeface="Dancing Script"/>
                <a:cs typeface="Dancing Script"/>
                <a:sym typeface="Dancing Script"/>
              </a:rPr>
            </a:br>
            <a:endParaRPr/>
          </a:p>
        </p:txBody>
      </p:sp>
      <p:pic>
        <p:nvPicPr>
          <p:cNvPr id="177" name="Google Shape;177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63712" y="1341437"/>
            <a:ext cx="1597025" cy="166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 txBox="1"/>
          <p:nvPr/>
        </p:nvSpPr>
        <p:spPr>
          <a:xfrm>
            <a:off x="539750" y="2997200"/>
            <a:ext cx="381635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r>
              <a:rPr lang="en-US" sz="20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   SCUOLA  DI FRONTE  AI  BISOGNI   EDUCATIVI   SPECIALI: 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r>
              <a:rPr lang="en-US" sz="20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  PROGETTO DI PREVENZIONE  E  RECUPERO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r>
              <a:rPr lang="en-US" sz="20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  COLLABORAZIONE  CON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</a:pPr>
            <a:r>
              <a:rPr lang="en-US" sz="2000" b="1" i="0" u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L’AMMINISTRAZIONE  COMUNALE </a:t>
            </a:r>
            <a:endParaRPr/>
          </a:p>
        </p:txBody>
      </p:sp>
      <p:sp>
        <p:nvSpPr>
          <p:cNvPr id="179" name="Google Shape;179;p8"/>
          <p:cNvSpPr txBox="1">
            <a:spLocks noGrp="1"/>
          </p:cNvSpPr>
          <p:nvPr>
            <p:ph type="body" idx="2"/>
          </p:nvPr>
        </p:nvSpPr>
        <p:spPr>
          <a:xfrm>
            <a:off x="4787900" y="1714500"/>
            <a:ext cx="4217987" cy="237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3050" marR="0" lvl="0" indent="-23082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665"/>
              <a:buFont typeface="Noto Sans Symbols"/>
              <a:buNone/>
            </a:pPr>
            <a:endParaRPr sz="7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ts val="1520"/>
              <a:buFont typeface="Noto Sans Symbols"/>
              <a:buChar char="⚫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offrire ad ogni alunno un percorso scolastico adeguato alle sue reali capacità;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ts val="1520"/>
              <a:buFont typeface="Noto Sans Symbols"/>
              <a:buChar char="⚫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fornire ad ogni alunno adeguate strumentalità di base per affrontare il successivo percorso scolastico;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ts val="1520"/>
              <a:buFont typeface="Noto Sans Symbols"/>
              <a:buChar char="⚫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prevenire situazioni di disagio e di insuccesso.</a:t>
            </a:r>
            <a:endParaRPr/>
          </a:p>
        </p:txBody>
      </p:sp>
      <p:sp>
        <p:nvSpPr>
          <p:cNvPr id="180" name="Google Shape;180;p8"/>
          <p:cNvSpPr txBox="1"/>
          <p:nvPr/>
        </p:nvSpPr>
        <p:spPr>
          <a:xfrm>
            <a:off x="4787900" y="4149725"/>
            <a:ext cx="316865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763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83763"/>
                </a:solidFill>
                <a:latin typeface="Arial"/>
                <a:ea typeface="Arial"/>
                <a:cs typeface="Arial"/>
                <a:sym typeface="Arial"/>
              </a:rPr>
              <a:t>  DESTINATARI</a:t>
            </a:r>
            <a:endParaRPr/>
          </a:p>
        </p:txBody>
      </p:sp>
      <p:sp>
        <p:nvSpPr>
          <p:cNvPr id="181" name="Google Shape;181;p8"/>
          <p:cNvSpPr txBox="1"/>
          <p:nvPr/>
        </p:nvSpPr>
        <p:spPr>
          <a:xfrm>
            <a:off x="4757737" y="4581525"/>
            <a:ext cx="4248150" cy="216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1520"/>
              <a:buFont typeface="Noto Sans Symbols"/>
              <a:buChar char="⚫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Alunni con difficoltà scolastiche generiche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ts val="1520"/>
              <a:buFont typeface="Noto Sans Symbols"/>
              <a:buChar char="⚫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Alunni con DSA (disturbi specifici di apprendimento)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ts val="1520"/>
              <a:buFont typeface="Noto Sans Symbols"/>
              <a:buChar char="⚫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Alunni con ADHD (deficit di attenzione e iperattività)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ts val="1520"/>
              <a:buFont typeface="Noto Sans Symbols"/>
              <a:buChar char="⚫"/>
            </a:pPr>
            <a:r>
              <a:rPr lang="en-US" sz="1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Alunni stranieri  in fase di acquisizione della lingua italiana</a:t>
            </a:r>
            <a:endParaRPr/>
          </a:p>
        </p:txBody>
      </p:sp>
      <p:sp>
        <p:nvSpPr>
          <p:cNvPr id="182" name="Google Shape;182;p8"/>
          <p:cNvSpPr txBox="1"/>
          <p:nvPr/>
        </p:nvSpPr>
        <p:spPr>
          <a:xfrm>
            <a:off x="4932362" y="790575"/>
            <a:ext cx="3609975" cy="10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763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83763"/>
                </a:solidFill>
                <a:latin typeface="Arial"/>
                <a:ea typeface="Arial"/>
                <a:cs typeface="Arial"/>
                <a:sym typeface="Arial"/>
              </a:rPr>
              <a:t>IL PROGETTO  NASCE DALL’ESIGENZA DI: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quinozio">
  <a:themeElements>
    <a:clrScheme name="Equinozi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quinozio">
  <a:themeElements>
    <a:clrScheme name="Equinozi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quinozio">
  <a:themeElements>
    <a:clrScheme name="Equinozi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Equinozio">
  <a:themeElements>
    <a:clrScheme name="Equinozi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815</Words>
  <Application>Microsoft Office PowerPoint</Application>
  <PresentationFormat>Presentazione su schermo (4:3)</PresentationFormat>
  <Paragraphs>158</Paragraphs>
  <Slides>16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16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16</vt:i4>
      </vt:variant>
    </vt:vector>
  </HeadingPairs>
  <TitlesOfParts>
    <vt:vector size="36" baseType="lpstr">
      <vt:lpstr>Noto Sans Symbols</vt:lpstr>
      <vt:lpstr>Wingdings</vt:lpstr>
      <vt:lpstr>Playfair Display</vt:lpstr>
      <vt:lpstr>Candara</vt:lpstr>
      <vt:lpstr>Tahoma</vt:lpstr>
      <vt:lpstr>Calibri</vt:lpstr>
      <vt:lpstr>Montserrat</vt:lpstr>
      <vt:lpstr>Montserrat Black</vt:lpstr>
      <vt:lpstr>Constantia</vt:lpstr>
      <vt:lpstr>Poppins</vt:lpstr>
      <vt:lpstr>Poppins Light</vt:lpstr>
      <vt:lpstr>Times New Roman</vt:lpstr>
      <vt:lpstr>Roboto</vt:lpstr>
      <vt:lpstr>Poppins ExtraLight</vt:lpstr>
      <vt:lpstr>Dancing Script</vt:lpstr>
      <vt:lpstr>Arial</vt:lpstr>
      <vt:lpstr>Equinozio</vt:lpstr>
      <vt:lpstr>1_Equinozio</vt:lpstr>
      <vt:lpstr>2_Equinozio</vt:lpstr>
      <vt:lpstr>3_Equinozio</vt:lpstr>
      <vt:lpstr>Presentazione standard di PowerPoint</vt:lpstr>
      <vt:lpstr>LA NOSTRA SCUOLA: L’EDUCAZIONE INCLUSIVA</vt:lpstr>
      <vt:lpstr>IL PROGETTO DI PLESSO:  A.L.B.E.R.I : Arte Libri Ben-essere Ricerche Insieme</vt:lpstr>
      <vt:lpstr>UNA SCUOLA PER TUTTI E PER OGNUNO</vt:lpstr>
      <vt:lpstr>   IL TEMPO SCUOLA </vt:lpstr>
      <vt:lpstr>        QUADRO ORARIO DELLE DISCIPLINE</vt:lpstr>
      <vt:lpstr>Presentazione standard di PowerPoint</vt:lpstr>
      <vt:lpstr>CONTINUITÀ, ACCOGLIENZA E TUTORAGGIO</vt:lpstr>
      <vt:lpstr>Il grillo parlante </vt:lpstr>
      <vt:lpstr>Presentazione standard di PowerPoint</vt:lpstr>
      <vt:lpstr>Presentazione standard di PowerPoint</vt:lpstr>
      <vt:lpstr>Presentazione standard di PowerPoint</vt:lpstr>
      <vt:lpstr>    COLLABORAZIONE CON LE FAMIGLIE</vt:lpstr>
      <vt:lpstr>ALTRE COLLABORAZIONI ESTERNE</vt:lpstr>
      <vt:lpstr>RISORSE E MATERIALI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Valued Acer Customer</dc:creator>
  <cp:lastModifiedBy>Graziella Segat</cp:lastModifiedBy>
  <cp:revision>10</cp:revision>
  <dcterms:created xsi:type="dcterms:W3CDTF">2011-11-22T14:38:53Z</dcterms:created>
  <dcterms:modified xsi:type="dcterms:W3CDTF">2023-12-05T18:05:51Z</dcterms:modified>
</cp:coreProperties>
</file>